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3663" y="771673"/>
            <a:ext cx="4758089" cy="604497"/>
            <a:chOff x="0" y="0"/>
            <a:chExt cx="6344119" cy="8059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18013" y="-47625"/>
              <a:ext cx="5326106" cy="68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000000"/>
                  </a:solidFill>
                  <a:latin typeface="Open Sauce"/>
                </a:rPr>
                <a:t>Provide company name plus your name and title,address, email, and mobile number.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6622"/>
              <a:ext cx="747914" cy="799374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06098" y="1922984"/>
            <a:ext cx="102870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3070" y="1633314"/>
            <a:ext cx="14869638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83"/>
              </a:lnSpc>
              <a:spcBef>
                <a:spcPct val="0"/>
              </a:spcBef>
            </a:pPr>
            <a:r>
              <a:rPr lang="en-US" sz="8985">
                <a:solidFill>
                  <a:srgbClr val="FFFFFF"/>
                </a:solidFill>
                <a:latin typeface="League Spartan"/>
              </a:rPr>
              <a:t>INTRODUCTION TO COMPUTER NETWORKS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598" y="4953680"/>
            <a:ext cx="8796166" cy="128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496">
                <a:solidFill>
                  <a:srgbClr val="FFFFFF"/>
                </a:solidFill>
                <a:latin typeface="Open Sauce"/>
              </a:rPr>
              <a:t>PROJECT PRESENTATION</a:t>
            </a:r>
          </a:p>
          <a:p>
            <a:pPr algn="l" marL="0" indent="0" lvl="0">
              <a:lnSpc>
                <a:spcPts val="5245"/>
              </a:lnSpc>
              <a:spcBef>
                <a:spcPct val="0"/>
              </a:spcBef>
            </a:pPr>
            <a:r>
              <a:rPr lang="en-US" sz="3496">
                <a:solidFill>
                  <a:srgbClr val="FFFFFF"/>
                </a:solidFill>
                <a:latin typeface="Open Sauce"/>
              </a:rPr>
              <a:t>BY TEAM -10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598" y="6820702"/>
            <a:ext cx="10742643" cy="161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10"/>
              </a:lnSpc>
              <a:spcBef>
                <a:spcPct val="0"/>
              </a:spcBef>
            </a:pPr>
            <a:r>
              <a:rPr lang="en-US" sz="4407">
                <a:solidFill>
                  <a:srgbClr val="FFFFFF"/>
                </a:solidFill>
                <a:latin typeface="Open Sauce"/>
              </a:rPr>
              <a:t>WEB BASED SMART HOME AUTOMATION USING RASPBERRY PI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442752">
            <a:off x="9109968" y="-2330228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33044" cy="10094408"/>
            <a:chOff x="0" y="0"/>
            <a:chExt cx="13910726" cy="134592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47" r="0" b="747"/>
            <a:stretch>
              <a:fillRect/>
            </a:stretch>
          </p:blipFill>
          <p:spPr>
            <a:xfrm>
              <a:off x="0" y="0"/>
              <a:ext cx="13910726" cy="1345921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373354" y="4498135"/>
            <a:ext cx="5532090" cy="114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430" indent="-332215" lvl="1">
              <a:lnSpc>
                <a:spcPts val="4616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Open Sauce"/>
              </a:rPr>
              <a:t>Used to connect devices over ip address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2196" y="1646735"/>
            <a:ext cx="553209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PUTTY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0730" y="1203825"/>
            <a:ext cx="10895086" cy="74166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22270" y="4828958"/>
            <a:ext cx="5532090" cy="148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6"/>
              </a:lnSpc>
            </a:pPr>
            <a:r>
              <a:rPr lang="en-US" sz="2677">
                <a:solidFill>
                  <a:srgbClr val="FFFFFF"/>
                </a:solidFill>
                <a:latin typeface="Open Sauce"/>
              </a:rPr>
              <a:t>Used to scan the ip address of the devices.</a:t>
            </a:r>
          </a:p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22270" y="2426109"/>
            <a:ext cx="8163909" cy="208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1"/>
              </a:lnSpc>
              <a:spcBef>
                <a:spcPct val="0"/>
              </a:spcBef>
            </a:pPr>
            <a:r>
              <a:rPr lang="en-US" sz="6826">
                <a:solidFill>
                  <a:srgbClr val="FFFFFF"/>
                </a:solidFill>
                <a:latin typeface="League Spartan"/>
              </a:rPr>
              <a:t>ADVANCE IP SCANNER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0075" y="2560916"/>
            <a:ext cx="13989261" cy="65028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144844" y="4525070"/>
            <a:ext cx="2827625" cy="249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6"/>
              </a:lnSpc>
            </a:pPr>
            <a:r>
              <a:rPr lang="en-US" sz="2677">
                <a:solidFill>
                  <a:srgbClr val="FFFFFF"/>
                </a:solidFill>
                <a:latin typeface="Open Sauce"/>
              </a:rPr>
              <a:t>Used to remotely control the pi over a GUI.</a:t>
            </a:r>
          </a:p>
          <a:p>
            <a:pPr>
              <a:lnSpc>
                <a:spcPts val="4016"/>
              </a:lnSpc>
            </a:pPr>
          </a:p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57862" y="508520"/>
            <a:ext cx="8163909" cy="104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1"/>
              </a:lnSpc>
              <a:spcBef>
                <a:spcPct val="0"/>
              </a:spcBef>
            </a:pPr>
            <a:r>
              <a:rPr lang="en-US" sz="6826">
                <a:solidFill>
                  <a:srgbClr val="FFFFFF"/>
                </a:solidFill>
                <a:latin typeface="League Spartan"/>
              </a:rPr>
              <a:t>VNC VIEWER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6215" y="4496665"/>
            <a:ext cx="4076700" cy="1293670"/>
            <a:chOff x="0" y="0"/>
            <a:chExt cx="5435600" cy="17248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435600" cy="1724893"/>
              <a:chOff x="0" y="0"/>
              <a:chExt cx="6031179" cy="191389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03117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6031179">
                    <a:moveTo>
                      <a:pt x="6031179" y="956945"/>
                    </a:moveTo>
                    <a:lnTo>
                      <a:pt x="6031179" y="956945"/>
                    </a:lnTo>
                    <a:cubicBezTo>
                      <a:pt x="6031179" y="1485392"/>
                      <a:pt x="5602808" y="1913890"/>
                      <a:pt x="5074234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5074234" y="0"/>
                    </a:lnTo>
                    <a:cubicBezTo>
                      <a:pt x="5602681" y="0"/>
                      <a:pt x="6031179" y="428371"/>
                      <a:pt x="6031179" y="956945"/>
                    </a:cubicBezTo>
                    <a:close/>
                  </a:path>
                </a:pathLst>
              </a:custGeom>
              <a:solidFill>
                <a:srgbClr val="FF9E82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83165" y="539867"/>
              <a:ext cx="4269270" cy="68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000000"/>
                  </a:solidFill>
                  <a:latin typeface="Open Sauce"/>
                </a:rPr>
                <a:t>ngrok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56267" y="4496665"/>
            <a:ext cx="4076700" cy="1293670"/>
            <a:chOff x="0" y="0"/>
            <a:chExt cx="5435600" cy="172489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435600" cy="1724893"/>
              <a:chOff x="0" y="0"/>
              <a:chExt cx="6031179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03117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6031179">
                    <a:moveTo>
                      <a:pt x="6031179" y="956945"/>
                    </a:moveTo>
                    <a:lnTo>
                      <a:pt x="6031179" y="956945"/>
                    </a:lnTo>
                    <a:cubicBezTo>
                      <a:pt x="6031179" y="1485392"/>
                      <a:pt x="5602808" y="1913890"/>
                      <a:pt x="5074234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5074234" y="0"/>
                    </a:lnTo>
                    <a:cubicBezTo>
                      <a:pt x="5602681" y="0"/>
                      <a:pt x="6031179" y="428371"/>
                      <a:pt x="6031179" y="956945"/>
                    </a:cubicBezTo>
                    <a:close/>
                  </a:path>
                </a:pathLst>
              </a:custGeom>
              <a:solidFill>
                <a:srgbClr val="FF9E82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83165" y="539867"/>
              <a:ext cx="4269270" cy="68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000000"/>
                  </a:solidFill>
                  <a:latin typeface="Open Sauce"/>
                </a:rPr>
                <a:t>WebIOpi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74966" y="2685193"/>
            <a:ext cx="1439303" cy="143930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70178" y="943329"/>
            <a:ext cx="13272728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Open Sauce"/>
              </a:rPr>
              <a:t>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9029" y="6670638"/>
            <a:ext cx="745117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Control, debug, and use your Pi's GPIO, sensors and converters from a web browser or any app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234913" y="2685193"/>
            <a:ext cx="1439303" cy="143930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54085" y="6670638"/>
            <a:ext cx="7600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ngrok is a cross-platform application that enables developers to expose a local development server to the Internet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7835" y="1918945"/>
            <a:ext cx="7482258" cy="1466337"/>
            <a:chOff x="0" y="0"/>
            <a:chExt cx="5315165" cy="104164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315165" cy="1041641"/>
            </a:xfrm>
            <a:custGeom>
              <a:avLst/>
              <a:gdLst/>
              <a:ahLst/>
              <a:cxnLst/>
              <a:rect r="r" b="b" t="t" l="l"/>
              <a:pathLst>
                <a:path h="1041641" w="5315165">
                  <a:moveTo>
                    <a:pt x="5190705" y="1041640"/>
                  </a:moveTo>
                  <a:lnTo>
                    <a:pt x="124460" y="1041640"/>
                  </a:lnTo>
                  <a:cubicBezTo>
                    <a:pt x="55880" y="1041640"/>
                    <a:pt x="0" y="985760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90706" y="0"/>
                  </a:lnTo>
                  <a:cubicBezTo>
                    <a:pt x="5259286" y="0"/>
                    <a:pt x="5315165" y="55880"/>
                    <a:pt x="5315165" y="124460"/>
                  </a:cubicBezTo>
                  <a:lnTo>
                    <a:pt x="5315165" y="917181"/>
                  </a:lnTo>
                  <a:cubicBezTo>
                    <a:pt x="5315165" y="985761"/>
                    <a:pt x="5259286" y="1041641"/>
                    <a:pt x="5190706" y="1041641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498931" y="2374394"/>
            <a:ext cx="746412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uce"/>
              </a:rPr>
              <a:t>Get the IP address of raspberry pi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27835" y="3664714"/>
            <a:ext cx="7482258" cy="1405038"/>
            <a:chOff x="0" y="0"/>
            <a:chExt cx="5547056" cy="104164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547056" cy="1041641"/>
            </a:xfrm>
            <a:custGeom>
              <a:avLst/>
              <a:gdLst/>
              <a:ahLst/>
              <a:cxnLst/>
              <a:rect r="r" b="b" t="t" l="l"/>
              <a:pathLst>
                <a:path h="1041641" w="5547056">
                  <a:moveTo>
                    <a:pt x="5422595" y="1041640"/>
                  </a:moveTo>
                  <a:lnTo>
                    <a:pt x="124460" y="1041640"/>
                  </a:lnTo>
                  <a:cubicBezTo>
                    <a:pt x="55880" y="1041640"/>
                    <a:pt x="0" y="985760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2596" y="0"/>
                  </a:lnTo>
                  <a:cubicBezTo>
                    <a:pt x="5491176" y="0"/>
                    <a:pt x="5547056" y="55880"/>
                    <a:pt x="5547056" y="124460"/>
                  </a:cubicBezTo>
                  <a:lnTo>
                    <a:pt x="5547056" y="917181"/>
                  </a:lnTo>
                  <a:cubicBezTo>
                    <a:pt x="5547056" y="985761"/>
                    <a:pt x="5491176" y="1041641"/>
                    <a:pt x="5422596" y="1041641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561507" y="4036978"/>
            <a:ext cx="701491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SSH into it with the IP address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27835" y="5410483"/>
            <a:ext cx="7482258" cy="1405038"/>
            <a:chOff x="0" y="0"/>
            <a:chExt cx="5547056" cy="104164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547056" cy="1041641"/>
            </a:xfrm>
            <a:custGeom>
              <a:avLst/>
              <a:gdLst/>
              <a:ahLst/>
              <a:cxnLst/>
              <a:rect r="r" b="b" t="t" l="l"/>
              <a:pathLst>
                <a:path h="1041641" w="5547056">
                  <a:moveTo>
                    <a:pt x="5422595" y="1041640"/>
                  </a:moveTo>
                  <a:lnTo>
                    <a:pt x="124460" y="1041640"/>
                  </a:lnTo>
                  <a:cubicBezTo>
                    <a:pt x="55880" y="1041640"/>
                    <a:pt x="0" y="985760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2596" y="0"/>
                  </a:lnTo>
                  <a:cubicBezTo>
                    <a:pt x="5491176" y="0"/>
                    <a:pt x="5547056" y="55880"/>
                    <a:pt x="5547056" y="124460"/>
                  </a:cubicBezTo>
                  <a:lnTo>
                    <a:pt x="5547056" y="917181"/>
                  </a:lnTo>
                  <a:cubicBezTo>
                    <a:pt x="5547056" y="985761"/>
                    <a:pt x="5491176" y="1041641"/>
                    <a:pt x="5422596" y="1041641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795179" y="5782171"/>
            <a:ext cx="597614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Connect to same network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27835" y="7156252"/>
            <a:ext cx="7482258" cy="1405038"/>
            <a:chOff x="0" y="0"/>
            <a:chExt cx="5547056" cy="104164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547056" cy="1041641"/>
            </a:xfrm>
            <a:custGeom>
              <a:avLst/>
              <a:gdLst/>
              <a:ahLst/>
              <a:cxnLst/>
              <a:rect r="r" b="b" t="t" l="l"/>
              <a:pathLst>
                <a:path h="1041641" w="5547056">
                  <a:moveTo>
                    <a:pt x="5422595" y="1041640"/>
                  </a:moveTo>
                  <a:lnTo>
                    <a:pt x="124460" y="1041640"/>
                  </a:lnTo>
                  <a:cubicBezTo>
                    <a:pt x="55880" y="1041640"/>
                    <a:pt x="0" y="985760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2596" y="0"/>
                  </a:lnTo>
                  <a:cubicBezTo>
                    <a:pt x="5491176" y="0"/>
                    <a:pt x="5547056" y="55880"/>
                    <a:pt x="5547056" y="124460"/>
                  </a:cubicBezTo>
                  <a:lnTo>
                    <a:pt x="5547056" y="917181"/>
                  </a:lnTo>
                  <a:cubicBezTo>
                    <a:pt x="5547056" y="985761"/>
                    <a:pt x="5491176" y="1041641"/>
                    <a:pt x="5422596" y="1041641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0500" y="2912239"/>
            <a:ext cx="7597100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ACCESSING 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RASPBERRY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5179" y="7463221"/>
            <a:ext cx="597614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Connected !!!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241" y="3809744"/>
            <a:ext cx="8949759" cy="3591126"/>
            <a:chOff x="0" y="0"/>
            <a:chExt cx="2357138" cy="9458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7138" cy="945811"/>
            </a:xfrm>
            <a:custGeom>
              <a:avLst/>
              <a:gdLst/>
              <a:ahLst/>
              <a:cxnLst/>
              <a:rect r="r" b="b" t="t" l="l"/>
              <a:pathLst>
                <a:path h="945811" w="2357138">
                  <a:moveTo>
                    <a:pt x="44117" y="0"/>
                  </a:moveTo>
                  <a:lnTo>
                    <a:pt x="2313021" y="0"/>
                  </a:lnTo>
                  <a:cubicBezTo>
                    <a:pt x="2337386" y="0"/>
                    <a:pt x="2357138" y="19752"/>
                    <a:pt x="2357138" y="44117"/>
                  </a:cubicBezTo>
                  <a:lnTo>
                    <a:pt x="2357138" y="901694"/>
                  </a:lnTo>
                  <a:cubicBezTo>
                    <a:pt x="2357138" y="926059"/>
                    <a:pt x="2337386" y="945811"/>
                    <a:pt x="2313021" y="945811"/>
                  </a:cubicBezTo>
                  <a:lnTo>
                    <a:pt x="44117" y="945811"/>
                  </a:lnTo>
                  <a:cubicBezTo>
                    <a:pt x="19752" y="945811"/>
                    <a:pt x="0" y="926059"/>
                    <a:pt x="0" y="901694"/>
                  </a:cubicBezTo>
                  <a:lnTo>
                    <a:pt x="0" y="44117"/>
                  </a:lnTo>
                  <a:cubicBezTo>
                    <a:pt x="0" y="19752"/>
                    <a:pt x="19752" y="0"/>
                    <a:pt x="44117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984" t="759" r="1984" b="0"/>
          <a:stretch>
            <a:fillRect/>
          </a:stretch>
        </p:blipFill>
        <p:spPr>
          <a:xfrm flipH="false" flipV="false" rot="0">
            <a:off x="9589984" y="2056408"/>
            <a:ext cx="7847052" cy="709779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4367056"/>
            <a:ext cx="8913669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20"/>
              </a:lnSpc>
              <a:spcBef>
                <a:spcPct val="0"/>
              </a:spcBef>
            </a:pPr>
            <a:r>
              <a:rPr lang="en-US" sz="8100">
                <a:solidFill>
                  <a:srgbClr val="FFFFFF"/>
                </a:solidFill>
                <a:latin typeface="League Spartan"/>
              </a:rPr>
              <a:t>HOME AUTOMATION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2474" y="3589567"/>
            <a:ext cx="14313209" cy="2930707"/>
            <a:chOff x="0" y="0"/>
            <a:chExt cx="3769734" cy="77187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769734" cy="771874"/>
            </a:xfrm>
            <a:custGeom>
              <a:avLst/>
              <a:gdLst/>
              <a:ahLst/>
              <a:cxnLst/>
              <a:rect r="r" b="b" t="t" l="l"/>
              <a:pathLst>
                <a:path h="771874" w="3769734">
                  <a:moveTo>
                    <a:pt x="27586" y="0"/>
                  </a:moveTo>
                  <a:lnTo>
                    <a:pt x="3742149" y="0"/>
                  </a:lnTo>
                  <a:cubicBezTo>
                    <a:pt x="3757384" y="0"/>
                    <a:pt x="3769734" y="12350"/>
                    <a:pt x="3769734" y="27586"/>
                  </a:cubicBezTo>
                  <a:lnTo>
                    <a:pt x="3769734" y="744288"/>
                  </a:lnTo>
                  <a:cubicBezTo>
                    <a:pt x="3769734" y="751604"/>
                    <a:pt x="3766828" y="758621"/>
                    <a:pt x="3761655" y="763794"/>
                  </a:cubicBezTo>
                  <a:cubicBezTo>
                    <a:pt x="3756481" y="768967"/>
                    <a:pt x="3749465" y="771874"/>
                    <a:pt x="3742149" y="771874"/>
                  </a:cubicBezTo>
                  <a:lnTo>
                    <a:pt x="27586" y="771874"/>
                  </a:lnTo>
                  <a:cubicBezTo>
                    <a:pt x="20269" y="771874"/>
                    <a:pt x="13253" y="768967"/>
                    <a:pt x="8080" y="763794"/>
                  </a:cubicBezTo>
                  <a:cubicBezTo>
                    <a:pt x="2906" y="758621"/>
                    <a:pt x="0" y="751604"/>
                    <a:pt x="0" y="744288"/>
                  </a:cubicBezTo>
                  <a:lnTo>
                    <a:pt x="0" y="27586"/>
                  </a:lnTo>
                  <a:cubicBezTo>
                    <a:pt x="0" y="20269"/>
                    <a:pt x="2906" y="13253"/>
                    <a:pt x="8080" y="8080"/>
                  </a:cubicBezTo>
                  <a:cubicBezTo>
                    <a:pt x="13253" y="2906"/>
                    <a:pt x="20269" y="0"/>
                    <a:pt x="27586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97666" y="4414838"/>
            <a:ext cx="15692667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League Spartan"/>
              </a:rPr>
              <a:t>APPROACH</a:t>
            </a:r>
          </a:p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League Spartan"/>
              </a:rPr>
              <a:t>  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224" y="2409927"/>
            <a:ext cx="6386353" cy="6546460"/>
            <a:chOff x="0" y="0"/>
            <a:chExt cx="5907123" cy="605521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r="r" b="b" t="t" l="l"/>
              <a:pathLst>
                <a:path h="6055216" w="5907123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26262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98952" y="3018207"/>
            <a:ext cx="831315" cy="5743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267895" y="2409927"/>
            <a:ext cx="9338810" cy="6546460"/>
            <a:chOff x="0" y="0"/>
            <a:chExt cx="8638029" cy="605521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638029" cy="6055216"/>
            </a:xfrm>
            <a:custGeom>
              <a:avLst/>
              <a:gdLst/>
              <a:ahLst/>
              <a:cxnLst/>
              <a:rect r="r" b="b" t="t" l="l"/>
              <a:pathLst>
                <a:path h="6055216" w="8638029">
                  <a:moveTo>
                    <a:pt x="8513569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513569" y="0"/>
                  </a:lnTo>
                  <a:cubicBezTo>
                    <a:pt x="8582149" y="0"/>
                    <a:pt x="8638029" y="55880"/>
                    <a:pt x="8638029" y="124460"/>
                  </a:cubicBezTo>
                  <a:lnTo>
                    <a:pt x="8638029" y="5930756"/>
                  </a:lnTo>
                  <a:cubicBezTo>
                    <a:pt x="8638029" y="5999336"/>
                    <a:pt x="8582149" y="6055216"/>
                    <a:pt x="8513569" y="6055216"/>
                  </a:cubicBezTo>
                  <a:close/>
                </a:path>
              </a:pathLst>
            </a:custGeom>
            <a:solidFill>
              <a:srgbClr val="262626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38060" y="2781672"/>
            <a:ext cx="8621240" cy="58029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70372" y="4883468"/>
            <a:ext cx="4558115" cy="90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Open Sauce"/>
              </a:rPr>
              <a:t>WORKING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197173" y="6958300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465" y="3430975"/>
            <a:ext cx="4554038" cy="5960317"/>
            <a:chOff x="0" y="0"/>
            <a:chExt cx="3525957" cy="46147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03311" y="6016799"/>
            <a:ext cx="387919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uce"/>
              </a:rPr>
              <a:t>SENSORS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08331" y="3701254"/>
            <a:ext cx="1061372" cy="106137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408331" y="3835510"/>
            <a:ext cx="1061372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60509" y="3430975"/>
            <a:ext cx="4554038" cy="5960317"/>
            <a:chOff x="0" y="0"/>
            <a:chExt cx="3525957" cy="461476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032456" y="6016799"/>
            <a:ext cx="422308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uce"/>
              </a:rPr>
              <a:t>CONTROLLERS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06842" y="3701254"/>
            <a:ext cx="1061372" cy="106137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613314" y="3828311"/>
            <a:ext cx="1061372" cy="67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1"/>
              </a:lnSpc>
              <a:spcBef>
                <a:spcPct val="0"/>
              </a:spcBef>
            </a:pPr>
            <a:r>
              <a:rPr lang="en-US" sz="3599" u="none">
                <a:solidFill>
                  <a:srgbClr val="FFFFFF"/>
                </a:solidFill>
                <a:latin typeface="Open Sauce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68075" y="3430975"/>
            <a:ext cx="4554038" cy="5960317"/>
            <a:chOff x="0" y="0"/>
            <a:chExt cx="3525957" cy="461476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195596" y="6016799"/>
            <a:ext cx="387919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uce"/>
              </a:rPr>
              <a:t>ACTUATORS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614408" y="3701254"/>
            <a:ext cx="1061372" cy="1061372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614408" y="3825985"/>
            <a:ext cx="1061372" cy="67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1"/>
              </a:lnSpc>
              <a:spcBef>
                <a:spcPct val="0"/>
              </a:spcBef>
            </a:pPr>
            <a:r>
              <a:rPr lang="en-US" sz="3599" u="none">
                <a:solidFill>
                  <a:srgbClr val="FFFFFF"/>
                </a:solidFill>
                <a:latin typeface="Open Sauce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79751" y="365385"/>
            <a:ext cx="12676359" cy="230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8"/>
              </a:lnSpc>
              <a:spcBef>
                <a:spcPct val="0"/>
              </a:spcBef>
            </a:pPr>
            <a:r>
              <a:rPr lang="en-US" sz="6218">
                <a:solidFill>
                  <a:srgbClr val="FFFFFF"/>
                </a:solidFill>
                <a:latin typeface="Open Sauce Bold"/>
              </a:rPr>
              <a:t>C</a:t>
            </a:r>
            <a:r>
              <a:rPr lang="en-US" sz="6218">
                <a:solidFill>
                  <a:srgbClr val="FFFFFF"/>
                </a:solidFill>
                <a:latin typeface="Open Sauce Bold"/>
              </a:rPr>
              <a:t>omponents Of Home Automation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1387" y="3690827"/>
            <a:ext cx="6939085" cy="5960317"/>
            <a:chOff x="0" y="0"/>
            <a:chExt cx="5372576" cy="46147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372576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6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4490307"/>
                  </a:lnTo>
                  <a:cubicBezTo>
                    <a:pt x="5372576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67528" y="3690827"/>
            <a:ext cx="6939085" cy="5960317"/>
            <a:chOff x="0" y="0"/>
            <a:chExt cx="5372576" cy="46147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372576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6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4490307"/>
                  </a:lnTo>
                  <a:cubicBezTo>
                    <a:pt x="5372576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9103" y="5636915"/>
            <a:ext cx="581593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uce"/>
              </a:rPr>
              <a:t>HTTP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2962" y="5636915"/>
            <a:ext cx="581593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uce"/>
              </a:rPr>
              <a:t>SSH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82950" y="4089801"/>
            <a:ext cx="1239263" cy="123926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82950" y="3948811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uce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369091" y="4040824"/>
            <a:ext cx="1239263" cy="123926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69091" y="3997788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Open Sauce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5406" y="7099611"/>
            <a:ext cx="6511047" cy="158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2"/>
              </a:lnSpc>
              <a:spcBef>
                <a:spcPct val="0"/>
              </a:spcBef>
            </a:pPr>
            <a:r>
              <a:rPr lang="en-US" sz="2814">
                <a:solidFill>
                  <a:srgbClr val="030303"/>
                </a:solidFill>
                <a:latin typeface="Open Sauce"/>
              </a:rPr>
              <a:t>N</a:t>
            </a:r>
            <a:r>
              <a:rPr lang="en-US" sz="2814">
                <a:solidFill>
                  <a:srgbClr val="030303"/>
                </a:solidFill>
                <a:latin typeface="Open Sauce"/>
              </a:rPr>
              <a:t>etwork communication protocol that enables two computers to communicate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4144" y="7090086"/>
            <a:ext cx="7012469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used to load web pages using hypertext links.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29348" y="790575"/>
            <a:ext cx="12676359" cy="15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7"/>
              </a:lnSpc>
              <a:spcBef>
                <a:spcPct val="0"/>
              </a:spcBef>
            </a:pPr>
            <a:r>
              <a:rPr lang="en-US" sz="8518">
                <a:solidFill>
                  <a:srgbClr val="FFFFFF"/>
                </a:solidFill>
                <a:latin typeface="Open Sauce Bold"/>
              </a:rPr>
              <a:t>PROTOCALS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0082" y="3145734"/>
            <a:ext cx="13989284" cy="5562606"/>
            <a:chOff x="0" y="0"/>
            <a:chExt cx="18652378" cy="74168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46120"/>
              <a:ext cx="18652378" cy="4670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06861" indent="-403430" lvl="1">
                <a:lnSpc>
                  <a:spcPts val="5605"/>
                </a:lnSpc>
                <a:buFont typeface="Arial"/>
                <a:buChar char="•"/>
              </a:pPr>
              <a:r>
                <a:rPr lang="en-US" sz="3737">
                  <a:solidFill>
                    <a:srgbClr val="FFFFFF"/>
                  </a:solidFill>
                  <a:latin typeface="Open Sauce"/>
                </a:rPr>
                <a:t>MANGAMURU SAI RISHITH REDDY -[CB.EN.U4AIE20036]</a:t>
              </a:r>
            </a:p>
            <a:p>
              <a:pPr marL="806861" indent="-403430" lvl="1">
                <a:lnSpc>
                  <a:spcPts val="5605"/>
                </a:lnSpc>
                <a:buFont typeface="Arial"/>
                <a:buChar char="•"/>
              </a:pPr>
              <a:r>
                <a:rPr lang="en-US" sz="3737">
                  <a:solidFill>
                    <a:srgbClr val="FFFFFF"/>
                  </a:solidFill>
                  <a:latin typeface="Open Sauce"/>
                </a:rPr>
                <a:t>TSALIKI SATYA GANESH KUMAR- [CB.EN.U4AIE20073]</a:t>
              </a:r>
            </a:p>
            <a:p>
              <a:pPr marL="806861" indent="-403430" lvl="1">
                <a:lnSpc>
                  <a:spcPts val="5605"/>
                </a:lnSpc>
                <a:buFont typeface="Arial"/>
                <a:buChar char="•"/>
              </a:pPr>
              <a:r>
                <a:rPr lang="en-US" sz="3737">
                  <a:solidFill>
                    <a:srgbClr val="FFFFFF"/>
                  </a:solidFill>
                  <a:latin typeface="Open Sauce"/>
                </a:rPr>
                <a:t>GUTTULA PAVAN -[CB.EN.U4AIE20020]</a:t>
              </a:r>
            </a:p>
            <a:p>
              <a:pPr marL="806861" indent="-403430" lvl="1">
                <a:lnSpc>
                  <a:spcPts val="5605"/>
                </a:lnSpc>
                <a:buFont typeface="Arial"/>
                <a:buChar char="•"/>
              </a:pPr>
              <a:r>
                <a:rPr lang="en-US" sz="3737">
                  <a:solidFill>
                    <a:srgbClr val="FFFFFF"/>
                  </a:solidFill>
                  <a:latin typeface="Open Sauce"/>
                </a:rPr>
                <a:t>ILLA DINENSH KUMAR -[CB.EN.U4AIE20022]</a:t>
              </a:r>
            </a:p>
            <a:p>
              <a:pPr>
                <a:lnSpc>
                  <a:spcPts val="5605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8652378" cy="227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453"/>
                </a:lnSpc>
                <a:spcBef>
                  <a:spcPct val="0"/>
                </a:spcBef>
              </a:pPr>
              <a:r>
                <a:rPr lang="en-US" sz="11211">
                  <a:solidFill>
                    <a:srgbClr val="FFFFFF"/>
                  </a:solidFill>
                  <a:latin typeface="League Spartan"/>
                </a:rPr>
                <a:t>TEAM MEMBERS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94382" y="-1844412"/>
            <a:ext cx="5084464" cy="13975825"/>
            <a:chOff x="0" y="0"/>
            <a:chExt cx="6779285" cy="1863443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779285" cy="973526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899167"/>
              <a:ext cx="6779285" cy="9735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00583" y="3082471"/>
            <a:ext cx="12411335" cy="687037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280551" y="652048"/>
            <a:ext cx="7742743" cy="1945772"/>
            <a:chOff x="0" y="0"/>
            <a:chExt cx="2039241" cy="51246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39241" cy="512467"/>
            </a:xfrm>
            <a:custGeom>
              <a:avLst/>
              <a:gdLst/>
              <a:ahLst/>
              <a:cxnLst/>
              <a:rect r="r" b="b" t="t" l="l"/>
              <a:pathLst>
                <a:path h="512467" w="2039241">
                  <a:moveTo>
                    <a:pt x="50995" y="0"/>
                  </a:moveTo>
                  <a:lnTo>
                    <a:pt x="1988246" y="0"/>
                  </a:lnTo>
                  <a:cubicBezTo>
                    <a:pt x="2016410" y="0"/>
                    <a:pt x="2039241" y="22831"/>
                    <a:pt x="2039241" y="50995"/>
                  </a:cubicBezTo>
                  <a:lnTo>
                    <a:pt x="2039241" y="461472"/>
                  </a:lnTo>
                  <a:cubicBezTo>
                    <a:pt x="2039241" y="489636"/>
                    <a:pt x="2016410" y="512467"/>
                    <a:pt x="1988246" y="512467"/>
                  </a:cubicBezTo>
                  <a:lnTo>
                    <a:pt x="50995" y="512467"/>
                  </a:lnTo>
                  <a:cubicBezTo>
                    <a:pt x="22831" y="512467"/>
                    <a:pt x="0" y="489636"/>
                    <a:pt x="0" y="461472"/>
                  </a:cubicBezTo>
                  <a:lnTo>
                    <a:pt x="0" y="50995"/>
                  </a:lnTo>
                  <a:cubicBezTo>
                    <a:pt x="0" y="22831"/>
                    <a:pt x="22831" y="0"/>
                    <a:pt x="50995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17456" y="1028700"/>
            <a:ext cx="66781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599">
                <a:solidFill>
                  <a:srgbClr val="FFFFFF"/>
                </a:solidFill>
                <a:latin typeface="League Spartan"/>
              </a:rPr>
              <a:t>CIRCUIT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75" r="21487" b="9682"/>
          <a:stretch>
            <a:fillRect/>
          </a:stretch>
        </p:blipFill>
        <p:spPr>
          <a:xfrm flipH="false" flipV="false" rot="0">
            <a:off x="9612026" y="1028700"/>
            <a:ext cx="6812926" cy="828101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3982069"/>
            <a:ext cx="7742743" cy="2930707"/>
            <a:chOff x="0" y="0"/>
            <a:chExt cx="2039241" cy="77187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39241" cy="771874"/>
            </a:xfrm>
            <a:custGeom>
              <a:avLst/>
              <a:gdLst/>
              <a:ahLst/>
              <a:cxnLst/>
              <a:rect r="r" b="b" t="t" l="l"/>
              <a:pathLst>
                <a:path h="771874" w="2039241">
                  <a:moveTo>
                    <a:pt x="50995" y="0"/>
                  </a:moveTo>
                  <a:lnTo>
                    <a:pt x="1988246" y="0"/>
                  </a:lnTo>
                  <a:cubicBezTo>
                    <a:pt x="2016410" y="0"/>
                    <a:pt x="2039241" y="22831"/>
                    <a:pt x="2039241" y="50995"/>
                  </a:cubicBezTo>
                  <a:lnTo>
                    <a:pt x="2039241" y="720879"/>
                  </a:lnTo>
                  <a:cubicBezTo>
                    <a:pt x="2039241" y="749043"/>
                    <a:pt x="2016410" y="771874"/>
                    <a:pt x="1988246" y="771874"/>
                  </a:cubicBezTo>
                  <a:lnTo>
                    <a:pt x="50995" y="771874"/>
                  </a:lnTo>
                  <a:cubicBezTo>
                    <a:pt x="22831" y="771874"/>
                    <a:pt x="0" y="749043"/>
                    <a:pt x="0" y="720879"/>
                  </a:cubicBezTo>
                  <a:lnTo>
                    <a:pt x="0" y="50995"/>
                  </a:lnTo>
                  <a:cubicBezTo>
                    <a:pt x="0" y="22831"/>
                    <a:pt x="22831" y="0"/>
                    <a:pt x="50995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5890" y="4718760"/>
            <a:ext cx="66781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599">
                <a:solidFill>
                  <a:srgbClr val="FFFFFF"/>
                </a:solidFill>
                <a:latin typeface="League Spartan"/>
              </a:rPr>
              <a:t>MODEL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67909" y="1028700"/>
            <a:ext cx="7663815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27606" y="3652871"/>
            <a:ext cx="7742743" cy="2955983"/>
            <a:chOff x="0" y="0"/>
            <a:chExt cx="2039241" cy="77853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39241" cy="778530"/>
            </a:xfrm>
            <a:custGeom>
              <a:avLst/>
              <a:gdLst/>
              <a:ahLst/>
              <a:cxnLst/>
              <a:rect r="r" b="b" t="t" l="l"/>
              <a:pathLst>
                <a:path h="778530" w="2039241">
                  <a:moveTo>
                    <a:pt x="50995" y="0"/>
                  </a:moveTo>
                  <a:lnTo>
                    <a:pt x="1988246" y="0"/>
                  </a:lnTo>
                  <a:cubicBezTo>
                    <a:pt x="2016410" y="0"/>
                    <a:pt x="2039241" y="22831"/>
                    <a:pt x="2039241" y="50995"/>
                  </a:cubicBezTo>
                  <a:lnTo>
                    <a:pt x="2039241" y="727536"/>
                  </a:lnTo>
                  <a:cubicBezTo>
                    <a:pt x="2039241" y="755699"/>
                    <a:pt x="2016410" y="778530"/>
                    <a:pt x="1988246" y="778530"/>
                  </a:cubicBezTo>
                  <a:lnTo>
                    <a:pt x="50995" y="778530"/>
                  </a:lnTo>
                  <a:cubicBezTo>
                    <a:pt x="22831" y="778530"/>
                    <a:pt x="0" y="755699"/>
                    <a:pt x="0" y="727536"/>
                  </a:cubicBezTo>
                  <a:lnTo>
                    <a:pt x="0" y="50995"/>
                  </a:lnTo>
                  <a:cubicBezTo>
                    <a:pt x="0" y="22831"/>
                    <a:pt x="22831" y="0"/>
                    <a:pt x="50995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2126" y="4159312"/>
            <a:ext cx="667811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League Spartan"/>
              </a:rPr>
              <a:t>CONTROLLING</a:t>
            </a:r>
          </a:p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League Spartan"/>
              </a:rPr>
              <a:t>APPLIANCES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1485" y="883069"/>
            <a:ext cx="5197693" cy="1968294"/>
            <a:chOff x="0" y="0"/>
            <a:chExt cx="1368940" cy="51839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8940" cy="518398"/>
            </a:xfrm>
            <a:custGeom>
              <a:avLst/>
              <a:gdLst/>
              <a:ahLst/>
              <a:cxnLst/>
              <a:rect r="r" b="b" t="t" l="l"/>
              <a:pathLst>
                <a:path h="518398" w="1368940">
                  <a:moveTo>
                    <a:pt x="75964" y="0"/>
                  </a:moveTo>
                  <a:lnTo>
                    <a:pt x="1292976" y="0"/>
                  </a:lnTo>
                  <a:cubicBezTo>
                    <a:pt x="1334929" y="0"/>
                    <a:pt x="1368940" y="34010"/>
                    <a:pt x="1368940" y="75964"/>
                  </a:cubicBezTo>
                  <a:lnTo>
                    <a:pt x="1368940" y="442434"/>
                  </a:lnTo>
                  <a:cubicBezTo>
                    <a:pt x="1368940" y="462581"/>
                    <a:pt x="1360936" y="481903"/>
                    <a:pt x="1346690" y="496149"/>
                  </a:cubicBezTo>
                  <a:cubicBezTo>
                    <a:pt x="1332444" y="510395"/>
                    <a:pt x="1313123" y="518398"/>
                    <a:pt x="1292976" y="518398"/>
                  </a:cubicBezTo>
                  <a:lnTo>
                    <a:pt x="75964" y="518398"/>
                  </a:lnTo>
                  <a:cubicBezTo>
                    <a:pt x="55817" y="518398"/>
                    <a:pt x="36495" y="510395"/>
                    <a:pt x="22249" y="496149"/>
                  </a:cubicBezTo>
                  <a:cubicBezTo>
                    <a:pt x="8003" y="481903"/>
                    <a:pt x="0" y="462581"/>
                    <a:pt x="0" y="442434"/>
                  </a:cubicBezTo>
                  <a:lnTo>
                    <a:pt x="0" y="75964"/>
                  </a:lnTo>
                  <a:cubicBezTo>
                    <a:pt x="0" y="55817"/>
                    <a:pt x="8003" y="36495"/>
                    <a:pt x="22249" y="22249"/>
                  </a:cubicBezTo>
                  <a:cubicBezTo>
                    <a:pt x="36495" y="8003"/>
                    <a:pt x="55817" y="0"/>
                    <a:pt x="75964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41062" y="1443877"/>
            <a:ext cx="4558115" cy="102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7199">
                <a:solidFill>
                  <a:srgbClr val="FFFFFF"/>
                </a:solidFill>
                <a:latin typeface="Open Sauce"/>
              </a:rPr>
              <a:t>DEMO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7920" y="3844186"/>
            <a:ext cx="7322748" cy="100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4399">
                <a:solidFill>
                  <a:srgbClr val="FFFFFF"/>
                </a:solidFill>
                <a:latin typeface="Open Sauce"/>
              </a:rPr>
              <a:t>Access from anywhere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24625" y="4087088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338019" y="405373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7920" y="5171621"/>
            <a:ext cx="7322748" cy="100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9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uce"/>
              </a:rPr>
              <a:t>Easy to control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24625" y="5439037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338019" y="542860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224625" y="702319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38019" y="701275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3230" y="1394563"/>
            <a:ext cx="6747958" cy="105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1"/>
              </a:lnSpc>
              <a:spcBef>
                <a:spcPct val="0"/>
              </a:spcBef>
            </a:pPr>
            <a:r>
              <a:rPr lang="en-US" sz="6934">
                <a:solidFill>
                  <a:srgbClr val="FFFFFF"/>
                </a:solidFill>
                <a:latin typeface="League Spartan"/>
              </a:rPr>
              <a:t>ADVANTAGES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7920" y="6755774"/>
            <a:ext cx="7322748" cy="100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9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uce"/>
              </a:rPr>
              <a:t>Fast and effective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962193" y="-2810351"/>
            <a:ext cx="5084464" cy="13975825"/>
            <a:chOff x="0" y="0"/>
            <a:chExt cx="6779285" cy="18634433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779285" cy="9735266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899167"/>
              <a:ext cx="6779285" cy="9735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7920" y="385371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FFFFFF"/>
                </a:solidFill>
                <a:latin typeface="Open Sauce"/>
              </a:rPr>
              <a:t>Less secure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24625" y="4087088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338019" y="4148605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7920" y="5181146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uce"/>
              </a:rPr>
              <a:t> cost expensive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24625" y="5439037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338019" y="542860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224625" y="702319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E8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38019" y="701275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4625" y="2083961"/>
            <a:ext cx="8474047" cy="9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League Spartan"/>
              </a:rPr>
              <a:t>DISADVANTAGES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7920" y="676529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uce"/>
              </a:rPr>
              <a:t>Always need internet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90668" y="-1844412"/>
            <a:ext cx="5084464" cy="13975825"/>
            <a:chOff x="0" y="0"/>
            <a:chExt cx="6779285" cy="18634433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779285" cy="9735266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899167"/>
              <a:ext cx="6779285" cy="9735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66137" y="1028700"/>
            <a:ext cx="9765582" cy="81409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3982069"/>
            <a:ext cx="5616532" cy="2930707"/>
            <a:chOff x="0" y="0"/>
            <a:chExt cx="1479251" cy="77187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479251" cy="771874"/>
            </a:xfrm>
            <a:custGeom>
              <a:avLst/>
              <a:gdLst/>
              <a:ahLst/>
              <a:cxnLst/>
              <a:rect r="r" b="b" t="t" l="l"/>
              <a:pathLst>
                <a:path h="771874" w="1479251">
                  <a:moveTo>
                    <a:pt x="70299" y="0"/>
                  </a:moveTo>
                  <a:lnTo>
                    <a:pt x="1408952" y="0"/>
                  </a:lnTo>
                  <a:cubicBezTo>
                    <a:pt x="1427597" y="0"/>
                    <a:pt x="1445477" y="7407"/>
                    <a:pt x="1458661" y="20590"/>
                  </a:cubicBezTo>
                  <a:cubicBezTo>
                    <a:pt x="1471845" y="33774"/>
                    <a:pt x="1479251" y="51655"/>
                    <a:pt x="1479251" y="70299"/>
                  </a:cubicBezTo>
                  <a:lnTo>
                    <a:pt x="1479251" y="701574"/>
                  </a:lnTo>
                  <a:cubicBezTo>
                    <a:pt x="1479251" y="720219"/>
                    <a:pt x="1471845" y="738100"/>
                    <a:pt x="1458661" y="751283"/>
                  </a:cubicBezTo>
                  <a:cubicBezTo>
                    <a:pt x="1445477" y="764467"/>
                    <a:pt x="1427597" y="771874"/>
                    <a:pt x="1408952" y="771874"/>
                  </a:cubicBezTo>
                  <a:lnTo>
                    <a:pt x="70299" y="771874"/>
                  </a:lnTo>
                  <a:cubicBezTo>
                    <a:pt x="51655" y="771874"/>
                    <a:pt x="33774" y="764467"/>
                    <a:pt x="20590" y="751283"/>
                  </a:cubicBezTo>
                  <a:cubicBezTo>
                    <a:pt x="7407" y="738100"/>
                    <a:pt x="0" y="720219"/>
                    <a:pt x="0" y="701574"/>
                  </a:cubicBezTo>
                  <a:lnTo>
                    <a:pt x="0" y="70299"/>
                  </a:lnTo>
                  <a:cubicBezTo>
                    <a:pt x="0" y="51655"/>
                    <a:pt x="7407" y="33774"/>
                    <a:pt x="20590" y="20590"/>
                  </a:cubicBezTo>
                  <a:cubicBezTo>
                    <a:pt x="33774" y="7407"/>
                    <a:pt x="51655" y="0"/>
                    <a:pt x="70299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59124" y="4718760"/>
            <a:ext cx="66781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599">
                <a:solidFill>
                  <a:srgbClr val="FFFFFF"/>
                </a:solidFill>
                <a:latin typeface="League Spartan"/>
              </a:rPr>
              <a:t>CODE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9184" y="228109"/>
            <a:ext cx="16753423" cy="98307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2976" b="0"/>
          <a:stretch>
            <a:fillRect/>
          </a:stretch>
        </p:blipFill>
        <p:spPr>
          <a:xfrm flipH="false" flipV="false" rot="0">
            <a:off x="501414" y="435276"/>
            <a:ext cx="7756619" cy="91792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9643" t="0" r="0" b="0"/>
          <a:stretch>
            <a:fillRect/>
          </a:stretch>
        </p:blipFill>
        <p:spPr>
          <a:xfrm flipH="false" flipV="false" rot="0">
            <a:off x="8541177" y="2088703"/>
            <a:ext cx="8996273" cy="61895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7022" b="18567"/>
          <a:stretch>
            <a:fillRect/>
          </a:stretch>
        </p:blipFill>
        <p:spPr>
          <a:xfrm flipH="false" flipV="false" rot="0">
            <a:off x="1661006" y="3127963"/>
            <a:ext cx="14021992" cy="637670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57630"/>
            <a:ext cx="5616532" cy="2195914"/>
            <a:chOff x="0" y="0"/>
            <a:chExt cx="1479251" cy="57834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479251" cy="578348"/>
            </a:xfrm>
            <a:custGeom>
              <a:avLst/>
              <a:gdLst/>
              <a:ahLst/>
              <a:cxnLst/>
              <a:rect r="r" b="b" t="t" l="l"/>
              <a:pathLst>
                <a:path h="578348" w="1479251">
                  <a:moveTo>
                    <a:pt x="70299" y="0"/>
                  </a:moveTo>
                  <a:lnTo>
                    <a:pt x="1408952" y="0"/>
                  </a:lnTo>
                  <a:cubicBezTo>
                    <a:pt x="1427597" y="0"/>
                    <a:pt x="1445477" y="7407"/>
                    <a:pt x="1458661" y="20590"/>
                  </a:cubicBezTo>
                  <a:cubicBezTo>
                    <a:pt x="1471845" y="33774"/>
                    <a:pt x="1479251" y="51655"/>
                    <a:pt x="1479251" y="70299"/>
                  </a:cubicBezTo>
                  <a:lnTo>
                    <a:pt x="1479251" y="508048"/>
                  </a:lnTo>
                  <a:cubicBezTo>
                    <a:pt x="1479251" y="526693"/>
                    <a:pt x="1471845" y="544574"/>
                    <a:pt x="1458661" y="557758"/>
                  </a:cubicBezTo>
                  <a:cubicBezTo>
                    <a:pt x="1445477" y="570941"/>
                    <a:pt x="1427597" y="578348"/>
                    <a:pt x="1408952" y="578348"/>
                  </a:cubicBezTo>
                  <a:lnTo>
                    <a:pt x="70299" y="578348"/>
                  </a:lnTo>
                  <a:cubicBezTo>
                    <a:pt x="51655" y="578348"/>
                    <a:pt x="33774" y="570941"/>
                    <a:pt x="20590" y="557758"/>
                  </a:cubicBezTo>
                  <a:cubicBezTo>
                    <a:pt x="7407" y="544574"/>
                    <a:pt x="0" y="526693"/>
                    <a:pt x="0" y="508048"/>
                  </a:cubicBezTo>
                  <a:lnTo>
                    <a:pt x="0" y="70299"/>
                  </a:lnTo>
                  <a:cubicBezTo>
                    <a:pt x="0" y="51655"/>
                    <a:pt x="7407" y="33774"/>
                    <a:pt x="20590" y="20590"/>
                  </a:cubicBezTo>
                  <a:cubicBezTo>
                    <a:pt x="33774" y="7407"/>
                    <a:pt x="51655" y="0"/>
                    <a:pt x="70299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06852" y="885825"/>
            <a:ext cx="506022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4999">
                <a:solidFill>
                  <a:srgbClr val="FDFDFD"/>
                </a:solidFill>
                <a:latin typeface="Open Sauce"/>
              </a:rPr>
              <a:t> </a:t>
            </a:r>
            <a:r>
              <a:rPr lang="en-US" sz="4999">
                <a:solidFill>
                  <a:srgbClr val="FDFDFD"/>
                </a:solidFill>
                <a:latin typeface="Open Sauce Bold"/>
              </a:rPr>
              <a:t>HTML</a:t>
            </a:r>
            <a:r>
              <a:rPr lang="en-US" sz="4999">
                <a:solidFill>
                  <a:srgbClr val="FDFDFD"/>
                </a:solidFill>
                <a:latin typeface="Open Sauce Bold"/>
              </a:rPr>
              <a:t>CODE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45139" y="-181479"/>
            <a:ext cx="10382250" cy="15830550"/>
            <a:chOff x="0" y="0"/>
            <a:chExt cx="13843000" cy="21107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489200" y="4457700"/>
              <a:ext cx="10591800" cy="105918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0515600"/>
              <a:ext cx="10591800" cy="105918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51200" y="0"/>
              <a:ext cx="10591800" cy="105918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037111" y="2733056"/>
            <a:ext cx="11911653" cy="4567326"/>
            <a:chOff x="0" y="0"/>
            <a:chExt cx="15882204" cy="60897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28600"/>
              <a:ext cx="15882204" cy="2598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6329"/>
                </a:lnSpc>
              </a:pPr>
              <a:r>
                <a:rPr lang="en-US" sz="11663">
                  <a:solidFill>
                    <a:srgbClr val="FFFFFF"/>
                  </a:solidFill>
                  <a:latin typeface="League Spartan"/>
                </a:rPr>
                <a:t>    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10384"/>
              <a:ext cx="15882204" cy="2879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1"/>
                </a:lnSpc>
              </a:pPr>
              <a:r>
                <a:rPr lang="en-US" sz="3887">
                  <a:solidFill>
                    <a:srgbClr val="FFFFFF"/>
                  </a:solidFill>
                  <a:latin typeface="Open Sauce"/>
                </a:rPr>
                <a:t>To design home automation system which will be fully control by the owner, to save people time and to survive in this more technological world.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6494" y="3857802"/>
            <a:ext cx="14744197" cy="297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Open Sauce"/>
              </a:rPr>
              <a:t>MANGAMURU SAI RISHITH REDDY -SOFTWARE(PIN CONFIG)</a:t>
            </a:r>
          </a:p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Open Sauce"/>
              </a:rPr>
              <a:t>TSALIKI SATYA GANESH KUMAR- SOFTWARE(WEB PAGE)</a:t>
            </a:r>
          </a:p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Open Sauce"/>
              </a:rPr>
              <a:t>GUTTULA PAVAN -HARDWARE</a:t>
            </a:r>
          </a:p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3945">
                <a:solidFill>
                  <a:srgbClr val="FFFFFF"/>
                </a:solidFill>
                <a:latin typeface="Open Sauce"/>
              </a:rPr>
              <a:t>ILLA DINENSH KUMAR - HARDWARE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129811" y="1291722"/>
            <a:ext cx="7883551" cy="1904133"/>
            <a:chOff x="0" y="0"/>
            <a:chExt cx="2076326" cy="5015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76326" cy="501500"/>
            </a:xfrm>
            <a:custGeom>
              <a:avLst/>
              <a:gdLst/>
              <a:ahLst/>
              <a:cxnLst/>
              <a:rect r="r" b="b" t="t" l="l"/>
              <a:pathLst>
                <a:path h="501500" w="2076326">
                  <a:moveTo>
                    <a:pt x="50084" y="0"/>
                  </a:moveTo>
                  <a:lnTo>
                    <a:pt x="2026242" y="0"/>
                  </a:lnTo>
                  <a:cubicBezTo>
                    <a:pt x="2053903" y="0"/>
                    <a:pt x="2076326" y="22423"/>
                    <a:pt x="2076326" y="50084"/>
                  </a:cubicBezTo>
                  <a:lnTo>
                    <a:pt x="2076326" y="451416"/>
                  </a:lnTo>
                  <a:cubicBezTo>
                    <a:pt x="2076326" y="464699"/>
                    <a:pt x="2071050" y="477438"/>
                    <a:pt x="2061657" y="486831"/>
                  </a:cubicBezTo>
                  <a:cubicBezTo>
                    <a:pt x="2052264" y="496223"/>
                    <a:pt x="2039526" y="501500"/>
                    <a:pt x="2026242" y="501500"/>
                  </a:cubicBezTo>
                  <a:lnTo>
                    <a:pt x="50084" y="501500"/>
                  </a:lnTo>
                  <a:cubicBezTo>
                    <a:pt x="22423" y="501500"/>
                    <a:pt x="0" y="479077"/>
                    <a:pt x="0" y="451416"/>
                  </a:cubicBezTo>
                  <a:lnTo>
                    <a:pt x="0" y="50084"/>
                  </a:lnTo>
                  <a:cubicBezTo>
                    <a:pt x="0" y="22423"/>
                    <a:pt x="22423" y="0"/>
                    <a:pt x="50084" y="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06977" y="1735188"/>
            <a:ext cx="8474047" cy="9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League Spartan"/>
              </a:rPr>
              <a:t>CONTRIBUTION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3966243"/>
            <a:ext cx="16744950" cy="198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43"/>
              </a:lnSpc>
              <a:spcBef>
                <a:spcPct val="0"/>
              </a:spcBef>
            </a:pPr>
            <a:r>
              <a:rPr lang="en-US" sz="11602" u="none">
                <a:solidFill>
                  <a:srgbClr val="FFFFFF"/>
                </a:solidFill>
                <a:latin typeface="Open Sauce"/>
              </a:rPr>
              <a:t>Thank You Mam 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01573" y="4876256"/>
            <a:ext cx="5012610" cy="397562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31168" y="5168776"/>
            <a:ext cx="3390586" cy="33905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8336" t="0" r="8336" b="0"/>
          <a:stretch>
            <a:fillRect/>
          </a:stretch>
        </p:blipFill>
        <p:spPr>
          <a:xfrm flipH="false" flipV="false" rot="0">
            <a:off x="13580527" y="5267856"/>
            <a:ext cx="4114070" cy="329150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65371" y="-9532624"/>
            <a:ext cx="16757257" cy="11696055"/>
            <a:chOff x="0" y="0"/>
            <a:chExt cx="22343010" cy="1559474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171505" cy="1559474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171505" y="0"/>
              <a:ext cx="11171505" cy="15594740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34764" y="5541982"/>
            <a:ext cx="3219563" cy="301632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548953" y="2315083"/>
            <a:ext cx="9191296" cy="2381250"/>
            <a:chOff x="0" y="0"/>
            <a:chExt cx="12255061" cy="3175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71450"/>
              <a:ext cx="12255061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eague Spartan"/>
                </a:rPr>
                <a:t>FEATURES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470150"/>
              <a:ext cx="12255061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46750" y="8936555"/>
            <a:ext cx="125980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BULB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4601" y="8985796"/>
            <a:ext cx="125980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FAN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11056" y="8985796"/>
            <a:ext cx="125980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BUZZER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7943" y="8828547"/>
            <a:ext cx="873204" cy="66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665">
                <a:solidFill>
                  <a:srgbClr val="FFFFFF"/>
                </a:solidFill>
                <a:latin typeface="Open Sauce"/>
              </a:rPr>
              <a:t>LED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18517" y="1028700"/>
            <a:ext cx="8259635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20245" y="823167"/>
            <a:ext cx="9581807" cy="7326710"/>
            <a:chOff x="0" y="0"/>
            <a:chExt cx="12775743" cy="97689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648956"/>
              <a:ext cx="12775743" cy="6119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Raspberrypi       </a:t>
              </a:r>
            </a:p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Bulb</a:t>
              </a:r>
            </a:p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DC Motor</a:t>
              </a:r>
            </a:p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Driver Module</a:t>
              </a:r>
            </a:p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LED</a:t>
              </a:r>
            </a:p>
            <a:p>
              <a:pPr marL="2255706" indent="-563926" lvl="3">
                <a:lnSpc>
                  <a:spcPts val="5223"/>
                </a:lnSpc>
                <a:buFont typeface="Arial"/>
                <a:buChar char="￭"/>
              </a:pPr>
              <a:r>
                <a:rPr lang="en-US" sz="3482">
                  <a:solidFill>
                    <a:srgbClr val="FFFFFF"/>
                  </a:solidFill>
                  <a:latin typeface="Open Sauce"/>
                </a:rPr>
                <a:t>Relay</a:t>
              </a:r>
            </a:p>
            <a:p>
              <a:pPr marL="1503804" indent="-501268" lvl="2">
                <a:lnSpc>
                  <a:spcPts val="5223"/>
                </a:lnSpc>
                <a:buFont typeface="Arial"/>
                <a:buChar char="⚬"/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775743" cy="2606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49"/>
                </a:lnSpc>
                <a:spcBef>
                  <a:spcPct val="0"/>
                </a:spcBef>
              </a:pPr>
              <a:r>
                <a:rPr lang="en-US" sz="6457" u="none">
                  <a:solidFill>
                    <a:srgbClr val="FFFFFF"/>
                  </a:solidFill>
                  <a:latin typeface="League Spartan"/>
                </a:rPr>
                <a:t> HARDWARE               REQUIREMENTS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047762" y="3716942"/>
            <a:ext cx="5800870" cy="443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Breadboard</a:t>
            </a:r>
          </a:p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Resistors</a:t>
            </a:r>
          </a:p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Jumper wires</a:t>
            </a:r>
          </a:p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DC power supply</a:t>
            </a:r>
          </a:p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Batteries</a:t>
            </a:r>
          </a:p>
          <a:p>
            <a:pPr marL="734058" indent="-367029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Buzzer</a:t>
            </a:r>
          </a:p>
          <a:p>
            <a:pPr>
              <a:lnSpc>
                <a:spcPts val="50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86526" y="2836248"/>
            <a:ext cx="9004074" cy="53702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70181" y="402906"/>
            <a:ext cx="9860410" cy="107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FFFFFF"/>
                </a:solidFill>
                <a:latin typeface="Open Sauce Bold"/>
              </a:rPr>
              <a:t>Raspberrypi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87746" y="4056314"/>
            <a:ext cx="7700254" cy="206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679">
                <a:solidFill>
                  <a:srgbClr val="FFFFFF"/>
                </a:solidFill>
                <a:latin typeface="Open Sauce"/>
              </a:rPr>
              <a:t>Raspberry Pi is a low-cost size computer that plugs into a computer monitor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39" y="2619594"/>
            <a:ext cx="9939251" cy="62016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768779" y="638025"/>
            <a:ext cx="11503383" cy="2569918"/>
            <a:chOff x="0" y="0"/>
            <a:chExt cx="15337844" cy="34265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21708"/>
              <a:ext cx="15337844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53378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League Spartan"/>
                </a:rPr>
                <a:t>DRIVER MODULE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188417" y="4049902"/>
            <a:ext cx="6790448" cy="36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235">
                <a:solidFill>
                  <a:srgbClr val="FFFFFF"/>
                </a:solidFill>
                <a:latin typeface="Open Sauce"/>
              </a:rPr>
              <a:t>This L298N Motor Driver Module is a high power motor driver module for driving DC and Stepper Motors. This module consists of an L298 motor driver 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9598" y="2730590"/>
            <a:ext cx="9457093" cy="58523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49264" y="694259"/>
            <a:ext cx="1099157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RELAY MODULE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29934" y="3951812"/>
            <a:ext cx="597043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Open Sauce"/>
              </a:rPr>
              <a:t>A power relay module is an electrical switch that is operated by an electromagnet.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4130" y="4239692"/>
            <a:ext cx="14006628" cy="465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6"/>
              </a:lnSpc>
            </a:pPr>
          </a:p>
          <a:p>
            <a:pPr marL="768124" indent="-384062" lvl="1">
              <a:lnSpc>
                <a:spcPts val="5336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Open Sauce"/>
              </a:rPr>
              <a:t>Putty </a:t>
            </a:r>
          </a:p>
          <a:p>
            <a:pPr marL="768124" indent="-384062" lvl="1">
              <a:lnSpc>
                <a:spcPts val="5336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Open Sauce"/>
              </a:rPr>
              <a:t>Advance IP scanner</a:t>
            </a:r>
          </a:p>
          <a:p>
            <a:pPr marL="768124" indent="-384062" lvl="1">
              <a:lnSpc>
                <a:spcPts val="5336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Open Sauce"/>
              </a:rPr>
              <a:t>Vnc viewer</a:t>
            </a:r>
          </a:p>
          <a:p>
            <a:pPr marL="768124" indent="-384062" lvl="1">
              <a:lnSpc>
                <a:spcPts val="5336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Open Sauce"/>
              </a:rPr>
              <a:t> Raspberry OS</a:t>
            </a:r>
          </a:p>
          <a:p>
            <a:pPr>
              <a:lnSpc>
                <a:spcPts val="5336"/>
              </a:lnSpc>
            </a:pPr>
          </a:p>
          <a:p>
            <a:pPr>
              <a:lnSpc>
                <a:spcPts val="500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417488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900"/>
              </a:lnSpc>
            </a:pPr>
            <a:r>
              <a:rPr lang="en-US" sz="8500" spc="425">
                <a:solidFill>
                  <a:srgbClr val="FFFFFF"/>
                </a:solidFill>
                <a:latin typeface="League Spartan"/>
              </a:rPr>
              <a:t>SOFTWARE REQUIREMENTS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56175" y="0"/>
            <a:ext cx="7331825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18420" y="1415029"/>
            <a:ext cx="560936" cy="599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DAFGkD1UcDw</dc:identifier>
  <dcterms:modified xsi:type="dcterms:W3CDTF">2011-08-01T06:04:30Z</dcterms:modified>
  <cp:revision>1</cp:revision>
  <dc:title>ICN PROJECT_TEAM-10 </dc:title>
</cp:coreProperties>
</file>